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6" r:id="rId5"/>
    <p:sldId id="276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1" r:id="rId16"/>
    <p:sldId id="282" r:id="rId17"/>
    <p:sldId id="283" r:id="rId18"/>
    <p:sldId id="258" r:id="rId19"/>
    <p:sldId id="275" r:id="rId20"/>
    <p:sldId id="263" r:id="rId21"/>
    <p:sldId id="257" r:id="rId22"/>
    <p:sldId id="259" r:id="rId23"/>
    <p:sldId id="277" r:id="rId24"/>
    <p:sldId id="260" r:id="rId25"/>
    <p:sldId id="261" r:id="rId26"/>
    <p:sldId id="278" r:id="rId27"/>
    <p:sldId id="273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98777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52157"/>
      </p:ext>
    </p:extLst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6928"/>
      </p:ext>
    </p:extLst>
  </p:cSld>
  <p:clrMapOvr>
    <a:masterClrMapping/>
  </p:clrMapOvr>
  <p:transition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41313"/>
      </p:ext>
    </p:extLst>
  </p:cSld>
  <p:clrMapOvr>
    <a:masterClrMapping/>
  </p:clrMapOvr>
  <p:transition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73752"/>
      </p:ext>
    </p:extLst>
  </p:cSld>
  <p:clrMapOvr>
    <a:masterClrMapping/>
  </p:clrMapOvr>
  <p:transition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15798"/>
      </p:ext>
    </p:extLst>
  </p:cSld>
  <p:clrMapOvr>
    <a:masterClrMapping/>
  </p:clrMapOvr>
  <p:transition>
    <p:push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41934"/>
      </p:ext>
    </p:extLst>
  </p:cSld>
  <p:clrMapOvr>
    <a:masterClrMapping/>
  </p:clrMapOvr>
  <p:transition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94229"/>
      </p:ext>
    </p:extLst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80987"/>
      </p:ext>
    </p:extLst>
  </p:cSld>
  <p:clrMapOvr>
    <a:masterClrMapping/>
  </p:clrMapOvr>
  <p:transition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9747"/>
      </p:ext>
    </p:extLst>
  </p:cSld>
  <p:clrMapOvr>
    <a:masterClrMapping/>
  </p:clrMapOvr>
  <p:transition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52064"/>
      </p:ext>
    </p:extLst>
  </p:cSld>
  <p:clrMapOvr>
    <a:masterClrMapping/>
  </p:clrMapOvr>
  <p:transition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01430"/>
      </p:ext>
    </p:extLst>
  </p:cSld>
  <p:clrMapOvr>
    <a:masterClrMapping/>
  </p:clrMapOvr>
  <p:transition>
    <p:push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372"/>
      </p:ext>
    </p:extLst>
  </p:cSld>
  <p:clrMapOvr>
    <a:masterClrMapping/>
  </p:clrMapOvr>
  <p:transition>
    <p:push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94863"/>
      </p:ext>
    </p:extLst>
  </p:cSld>
  <p:clrMapOvr>
    <a:masterClrMapping/>
  </p:clrMapOvr>
  <p:transition>
    <p:push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2918"/>
      </p:ext>
    </p:extLst>
  </p:cSld>
  <p:clrMapOvr>
    <a:masterClrMapping/>
  </p:clrMapOvr>
  <p:transition>
    <p:push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4842"/>
      </p:ext>
    </p:extLst>
  </p:cSld>
  <p:clrMapOvr>
    <a:masterClrMapping/>
  </p:clrMapOvr>
  <p:transition>
    <p:push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8395"/>
      </p:ext>
    </p:extLst>
  </p:cSld>
  <p:clrMapOvr>
    <a:masterClrMapping/>
  </p:clrMapOvr>
  <p:transition>
    <p:push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71539"/>
      </p:ext>
    </p:extLst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66325"/>
      </p:ext>
    </p:extLst>
  </p:cSld>
  <p:clrMapOvr>
    <a:masterClrMapping/>
  </p:clrMapOvr>
  <p:transition>
    <p:push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64376"/>
      </p:ext>
    </p:extLst>
  </p:cSld>
  <p:clrMapOvr>
    <a:masterClrMapping/>
  </p:clrMapOvr>
  <p:transition>
    <p:push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6436"/>
      </p:ext>
    </p:extLst>
  </p:cSld>
  <p:clrMapOvr>
    <a:masterClrMapping/>
  </p:clrMapOvr>
  <p:transition>
    <p:push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41042"/>
      </p:ext>
    </p:extLst>
  </p:cSld>
  <p:clrMapOvr>
    <a:masterClrMapping/>
  </p:clrMapOvr>
  <p:transition>
    <p:push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32966"/>
      </p:ext>
    </p:extLst>
  </p:cSld>
  <p:clrMapOvr>
    <a:masterClrMapping/>
  </p:clrMapOvr>
  <p:transition>
    <p:push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50863"/>
      </p:ext>
    </p:extLst>
  </p:cSld>
  <p:clrMapOvr>
    <a:masterClrMapping/>
  </p:clrMapOvr>
  <p:transition>
    <p:push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12442"/>
      </p:ext>
    </p:extLst>
  </p:cSld>
  <p:clrMapOvr>
    <a:masterClrMapping/>
  </p:clrMapOvr>
  <p:transition>
    <p:push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0465"/>
      </p:ext>
    </p:extLst>
  </p:cSld>
  <p:clrMapOvr>
    <a:masterClrMapping/>
  </p:clrMapOvr>
  <p:transition>
    <p:push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22199"/>
      </p:ext>
    </p:extLst>
  </p:cSld>
  <p:clrMapOvr>
    <a:masterClrMapping/>
  </p:clrMapOvr>
  <p:transition>
    <p:push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73065"/>
      </p:ext>
    </p:extLst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85791"/>
      </p:ext>
    </p:extLst>
  </p:cSld>
  <p:clrMapOvr>
    <a:masterClrMapping/>
  </p:clrMapOvr>
  <p:transition>
    <p:push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68612"/>
      </p:ext>
    </p:extLst>
  </p:cSld>
  <p:clrMapOvr>
    <a:masterClrMapping/>
  </p:clrMapOvr>
  <p:transition>
    <p:push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04758"/>
      </p:ext>
    </p:extLst>
  </p:cSld>
  <p:clrMapOvr>
    <a:masterClrMapping/>
  </p:clrMapOvr>
  <p:transition>
    <p:push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0035"/>
      </p:ext>
    </p:extLst>
  </p:cSld>
  <p:clrMapOvr>
    <a:masterClrMapping/>
  </p:clrMapOvr>
  <p:transition>
    <p:push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15812"/>
      </p:ext>
    </p:extLst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29A6-AF6B-49BD-813C-0DBB07A6F925}" type="datetime1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17/05/1444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7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34031" y="239211"/>
            <a:ext cx="7013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smtClean="0"/>
              <a:t> </a:t>
            </a:r>
            <a:r>
              <a:rPr lang="en-US" sz="3600" b="1" dirty="0" smtClean="0"/>
              <a:t>Fundamentals of Nursing(1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Stage)</a:t>
            </a:r>
            <a:endParaRPr lang="en-US" sz="3600" b="1" dirty="0"/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5203065" y="1770089"/>
            <a:ext cx="66675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Hand Hygiene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/>
              <a:t>(Practice)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/>
              <a:t>Lecture 1</a:t>
            </a:r>
            <a:endParaRPr lang="en-US" sz="40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85529" y="6405386"/>
            <a:ext cx="11633939" cy="369332"/>
            <a:chOff x="185529" y="6405382"/>
            <a:chExt cx="11633938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619569C-F51C-4D5F-9554-C9384EBEA533}"/>
              </a:ext>
            </a:extLst>
          </p:cNvPr>
          <p:cNvSpPr/>
          <p:nvPr/>
        </p:nvSpPr>
        <p:spPr>
          <a:xfrm>
            <a:off x="495522" y="1844518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03817"/>
            <a:ext cx="6570301" cy="40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IQ" sz="3600" dirty="0"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endParaRPr lang="ar-IQ" dirty="0" smtClean="0"/>
          </a:p>
          <a:p>
            <a:pPr algn="l">
              <a:buNone/>
            </a:pPr>
            <a:endParaRPr lang="ar-IQ" dirty="0"/>
          </a:p>
          <a:p>
            <a:pPr algn="l" rtl="0">
              <a:buNone/>
            </a:pPr>
            <a:r>
              <a:rPr lang="en-US" dirty="0" smtClean="0"/>
              <a:t>6- After contact with inanimate objects (including medical equipment) in the immediate vicinity of the clients</a:t>
            </a:r>
          </a:p>
          <a:p>
            <a:pPr algn="l" rtl="0">
              <a:buNone/>
            </a:pPr>
            <a:r>
              <a:rPr lang="en-US" dirty="0" smtClean="0"/>
              <a:t>7- After removing gloves</a:t>
            </a:r>
          </a:p>
          <a:p>
            <a:pPr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0082376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smtClean="0"/>
              <a:t>EQUIPMENTS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txBody>
          <a:bodyPr/>
          <a:lstStyle/>
          <a:p>
            <a:pPr algn="l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Alcohol- based waterless antiseptic containing emollients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Antimicrobial or regular soap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Paper towels or air dryer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Clean orange wood stick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4053521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sz="1800" dirty="0" smtClean="0"/>
              <a:t>Alcohol- based waterless antiseptic containing emollients                            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45" y="887983"/>
            <a:ext cx="5089391" cy="45044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0873" y="39380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EQUIPMENTS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118" y="1194027"/>
            <a:ext cx="4864677" cy="41390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0623" y="5504478"/>
            <a:ext cx="502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2. Easy </a:t>
            </a:r>
            <a:r>
              <a:rPr lang="en-US" dirty="0"/>
              <a:t>–to- reach sink with warm running water</a:t>
            </a:r>
          </a:p>
        </p:txBody>
      </p:sp>
    </p:spTree>
    <p:extLst>
      <p:ext uri="{BB962C8B-B14F-4D97-AF65-F5344CB8AC3E}">
        <p14:creationId xmlns:p14="http://schemas.microsoft.com/office/powerpoint/2010/main" val="118909171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txBody>
          <a:bodyPr>
            <a:normAutofit fontScale="32500" lnSpcReduction="2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marL="0" lvl="0" indent="0" algn="l" rtl="0">
              <a:buNone/>
            </a:pPr>
            <a:r>
              <a:rPr lang="en-US" sz="5500" dirty="0" smtClean="0">
                <a:solidFill>
                  <a:prstClr val="black"/>
                </a:solidFill>
              </a:rPr>
              <a:t>             3. Antimicrobial </a:t>
            </a:r>
            <a:r>
              <a:rPr lang="en-US" sz="5500" dirty="0">
                <a:solidFill>
                  <a:prstClr val="black"/>
                </a:solidFill>
              </a:rPr>
              <a:t>or regular soap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5250873" y="39380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EQUIPMENTS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10" name="TextBox 9"/>
          <p:cNvSpPr txBox="1"/>
          <p:nvPr/>
        </p:nvSpPr>
        <p:spPr>
          <a:xfrm>
            <a:off x="6764345" y="5882453"/>
            <a:ext cx="502920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4. </a:t>
            </a:r>
            <a:r>
              <a:rPr lang="en-US" sz="2700" dirty="0" smtClean="0">
                <a:solidFill>
                  <a:prstClr val="black"/>
                </a:solidFill>
              </a:rPr>
              <a:t> </a:t>
            </a:r>
            <a:r>
              <a:rPr lang="en-US" sz="2700" dirty="0">
                <a:solidFill>
                  <a:prstClr val="black"/>
                </a:solidFill>
              </a:rPr>
              <a:t>Paper towels or air dryer</a:t>
            </a:r>
            <a:endParaRPr lang="en-US" dirty="0"/>
          </a:p>
        </p:txBody>
      </p:sp>
      <p:pic>
        <p:nvPicPr>
          <p:cNvPr id="1026" name="Picture 2" descr="10 Best Hand Soaps 2021 | The Strateg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2" y="1194027"/>
            <a:ext cx="5651531" cy="46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573" y="1174415"/>
            <a:ext cx="5847348" cy="45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28098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</a:t>
            </a:r>
            <a:endParaRPr lang="en-US" sz="2900" dirty="0">
              <a:solidFill>
                <a:prstClr val="black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dirty="0" smtClean="0"/>
              <a:t>5. Clean orange wood stick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5250873" y="393808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EQUIPMENTS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312" y="1428736"/>
            <a:ext cx="5462489" cy="36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3872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02660"/>
            <a:ext cx="12192000" cy="5755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b="1" u="sng" dirty="0" smtClean="0"/>
              <a:t>1- Assessment 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Inspected </a:t>
            </a:r>
            <a:r>
              <a:rPr lang="en-US" dirty="0"/>
              <a:t>the surface of the hands for dermatitis or breaks or cuts in the skin or cuticles.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Inspected </a:t>
            </a:r>
            <a:r>
              <a:rPr lang="en-US" dirty="0"/>
              <a:t>the hands for visible soiling.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Inspected </a:t>
            </a:r>
            <a:r>
              <a:rPr lang="en-US" dirty="0"/>
              <a:t>the condition of the nails. Ensured that fingernails were short, filed, and smooth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02660"/>
            <a:ext cx="12192000" cy="5755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4. Removed </a:t>
            </a:r>
            <a:r>
              <a:rPr lang="en-US" dirty="0"/>
              <a:t>artificial nails, if worn.</a:t>
            </a:r>
          </a:p>
          <a:p>
            <a:pPr marL="0" indent="0">
              <a:buNone/>
            </a:pPr>
            <a:r>
              <a:rPr lang="en-US" dirty="0" smtClean="0"/>
              <a:t>5. Covered </a:t>
            </a:r>
            <a:r>
              <a:rPr lang="en-US" dirty="0"/>
              <a:t>any skin lesions before providing patient care.</a:t>
            </a:r>
          </a:p>
          <a:p>
            <a:pPr marL="0" indent="0">
              <a:buNone/>
            </a:pPr>
            <a:r>
              <a:rPr lang="en-US" dirty="0" smtClean="0"/>
              <a:t>6. Pushed </a:t>
            </a:r>
            <a:r>
              <a:rPr lang="en-US" dirty="0"/>
              <a:t>long uniform sleeves above the wrists. If jewelry was worn on the hands or arms, removed it during hand </a:t>
            </a:r>
            <a:r>
              <a:rPr lang="en-US" dirty="0" smtClean="0"/>
              <a:t>hygiene</a:t>
            </a:r>
            <a:r>
              <a:rPr lang="en-US" dirty="0"/>
              <a:t>.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02660"/>
            <a:ext cx="12192000" cy="5755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2- Nursing Diagnosis</a:t>
            </a:r>
          </a:p>
          <a:p>
            <a:pPr marL="0" indent="0" algn="ctr">
              <a:buNone/>
            </a:pPr>
            <a:endParaRPr lang="en-US" b="1" u="sng" dirty="0"/>
          </a:p>
          <a:p>
            <a:pPr marL="514350" indent="-514350">
              <a:buAutoNum type="arabicParenR"/>
            </a:pPr>
            <a:r>
              <a:rPr lang="en-US" dirty="0" smtClean="0"/>
              <a:t>Risk for infection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 Risk for impaired skin integrity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 algn="ctr">
              <a:buNone/>
            </a:pPr>
            <a:r>
              <a:rPr lang="en-US" sz="4000" b="1" u="sng" dirty="0" smtClean="0"/>
              <a:t>3- Planning</a:t>
            </a:r>
          </a:p>
          <a:p>
            <a:pPr marL="0" indent="0">
              <a:buNone/>
            </a:pPr>
            <a:r>
              <a:rPr lang="en-US" sz="3600" dirty="0" smtClean="0"/>
              <a:t>Keep hand clean and free from visible dirty.</a:t>
            </a:r>
            <a:endParaRPr lang="en-US" sz="2400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02660"/>
            <a:ext cx="12192000" cy="5755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4- Implementation</a:t>
            </a:r>
          </a:p>
          <a:p>
            <a:pPr marL="0" indent="0" algn="ctr">
              <a:buNone/>
            </a:pPr>
            <a:endParaRPr lang="en-US" sz="3200" b="1" u="sng" dirty="0"/>
          </a:p>
          <a:p>
            <a:pPr marL="0" indent="0">
              <a:buNone/>
            </a:pPr>
            <a:r>
              <a:rPr lang="en-US" dirty="0" smtClean="0"/>
              <a:t>1) Stood </a:t>
            </a:r>
            <a:r>
              <a:rPr lang="en-US" dirty="0"/>
              <a:t>in front of a sink, keeping the hands and uniform away from the sink </a:t>
            </a:r>
            <a:r>
              <a:rPr lang="en-US" dirty="0" smtClean="0"/>
              <a:t>surface.</a:t>
            </a:r>
          </a:p>
          <a:p>
            <a:pPr marL="0" indent="0">
              <a:buNone/>
            </a:pPr>
            <a:r>
              <a:rPr lang="en-US" dirty="0" smtClean="0"/>
              <a:t>2) Turned </a:t>
            </a:r>
            <a:r>
              <a:rPr lang="en-US" dirty="0"/>
              <a:t>on the water. Turned on the faucet, pressed the knee or foot pedal, if </a:t>
            </a:r>
            <a:r>
              <a:rPr lang="en-US" dirty="0" smtClean="0"/>
              <a:t>available.</a:t>
            </a:r>
          </a:p>
          <a:p>
            <a:pPr marL="0" indent="0">
              <a:buNone/>
            </a:pPr>
            <a:r>
              <a:rPr lang="en-US" dirty="0" smtClean="0"/>
              <a:t>3) Avoided </a:t>
            </a:r>
            <a:r>
              <a:rPr lang="en-US" dirty="0"/>
              <a:t>splashing water on the uniform.</a:t>
            </a:r>
          </a:p>
          <a:p>
            <a:pPr marL="0" indent="0">
              <a:buNone/>
            </a:pPr>
            <a:r>
              <a:rPr lang="en-US" dirty="0" smtClean="0"/>
              <a:t>4) Regulated </a:t>
            </a:r>
            <a:r>
              <a:rPr lang="en-US" dirty="0"/>
              <a:t>the temperature to ensure that the water was warm.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02660"/>
            <a:ext cx="12192000" cy="5755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5) Wet </a:t>
            </a:r>
            <a:r>
              <a:rPr lang="en-US" dirty="0"/>
              <a:t>the hands and wrists thoroughly under the running water. </a:t>
            </a:r>
          </a:p>
          <a:p>
            <a:pPr marL="0" indent="0">
              <a:buNone/>
            </a:pPr>
            <a:r>
              <a:rPr lang="en-US" dirty="0" smtClean="0"/>
              <a:t>6) </a:t>
            </a:r>
            <a:r>
              <a:rPr lang="en-US" dirty="0"/>
              <a:t>Kept the hands and </a:t>
            </a:r>
            <a:r>
              <a:rPr lang="en-US" dirty="0" smtClean="0"/>
              <a:t>forearms lower </a:t>
            </a:r>
            <a:r>
              <a:rPr lang="en-US" dirty="0"/>
              <a:t>than the elbows during washing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7) Applied </a:t>
            </a:r>
            <a:r>
              <a:rPr lang="en-US" dirty="0"/>
              <a:t>the recommended amount of soap or antiseptic to the hands.. Lathered hands thoroughly.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1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/>
              <a:t>Introduction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00108"/>
            <a:ext cx="12192000" cy="58578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Thousands of people die everyday around the world from infections acquired while receiving health care. Hands are the main pathways of germ transmission during health care.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866513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02660"/>
            <a:ext cx="12192000" cy="5755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8) Applied </a:t>
            </a:r>
            <a:r>
              <a:rPr lang="en-US" dirty="0"/>
              <a:t>friction and performed hand washing for at least 15 seconds as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a)Rub </a:t>
            </a:r>
            <a:r>
              <a:rPr lang="en-US" dirty="0"/>
              <a:t>hands palm to palm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b)Right </a:t>
            </a:r>
            <a:r>
              <a:rPr lang="en-US" dirty="0"/>
              <a:t>palm over left dorsum with interlaced fingers and vice </a:t>
            </a:r>
            <a:r>
              <a:rPr lang="en-US" dirty="0" smtClean="0"/>
              <a:t>versa.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c) Palm </a:t>
            </a:r>
            <a:r>
              <a:rPr lang="en-US" dirty="0"/>
              <a:t>to palm with fingers interlaced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d)Backs </a:t>
            </a:r>
            <a:r>
              <a:rPr lang="en-US" dirty="0"/>
              <a:t>of fingers to opposing palms with fingers interlocked.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02660"/>
            <a:ext cx="12192000" cy="5755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e)Rotational </a:t>
            </a:r>
            <a:r>
              <a:rPr lang="en-US" dirty="0"/>
              <a:t>rubbing of left thumb clasped in right palm and vice versa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f)Rotational </a:t>
            </a:r>
            <a:r>
              <a:rPr lang="en-US" dirty="0"/>
              <a:t>rubbing backwards and forwards with clasped fingers of right hand in left palm and vice versa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9)Rinsed </a:t>
            </a:r>
            <a:r>
              <a:rPr lang="en-US" dirty="0"/>
              <a:t>the hands and wrists thoroughly ,keeping the hands down and the elbows up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10)Dried </a:t>
            </a:r>
            <a:r>
              <a:rPr lang="en-US" dirty="0"/>
              <a:t>the hands thoroughly from the fingers to the wrists with a paper towel, single-use cloth, or warm air dryer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11)To </a:t>
            </a:r>
            <a:r>
              <a:rPr lang="en-US" dirty="0"/>
              <a:t>turn off the faucet, used a clean, dry paper towel. Turned off the water with the </a:t>
            </a:r>
            <a:r>
              <a:rPr lang="en-US" dirty="0" smtClean="0"/>
              <a:t>foot or </a:t>
            </a:r>
            <a:r>
              <a:rPr lang="en-US" dirty="0"/>
              <a:t>knee pedals, if applicable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12)</a:t>
            </a:r>
            <a:r>
              <a:rPr lang="en-US" dirty="0"/>
              <a:t>	Discarded the paper towel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67" y="0"/>
            <a:ext cx="104621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"/>
            <a:ext cx="12192000" cy="108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cs typeface="+mj-cs"/>
              </a:rPr>
              <a:t>Procedure</a:t>
            </a:r>
            <a:endParaRPr lang="ar-IQ" dirty="0">
              <a:cs typeface="+mj-cs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58240"/>
            <a:ext cx="12192000" cy="56997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3200" b="1" u="sng" dirty="0" smtClean="0"/>
              <a:t>5- Evaluation</a:t>
            </a:r>
          </a:p>
          <a:p>
            <a:pPr marL="0" indent="0">
              <a:buNone/>
            </a:pPr>
            <a:r>
              <a:rPr lang="en-US" dirty="0" smtClean="0"/>
              <a:t>Evaluate if hand enough clean or need for more hygiene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155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pic>
        <p:nvPicPr>
          <p:cNvPr id="4" name="Content Placeholder 3" descr="imag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63" y="1714489"/>
            <a:ext cx="11334828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519221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3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>
                <a:latin typeface="Arial Rounded MT Bold" pitchFamily="34" charset="0"/>
              </a:rPr>
              <a:t>Thanks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4" name="video_2022-12-10_18-34-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3063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078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1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Definition</a:t>
            </a:r>
            <a:endParaRPr lang="ar-IQ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00108"/>
            <a:ext cx="12192000" cy="58578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endParaRPr lang="ar-IQ" dirty="0" smtClean="0"/>
          </a:p>
          <a:p>
            <a:pPr algn="l" rtl="0">
              <a:buNone/>
            </a:pPr>
            <a:r>
              <a:rPr lang="en-US" dirty="0" smtClean="0"/>
              <a:t>The most important and most basic technique in preventing and controlling transmission of infection is </a:t>
            </a:r>
            <a:r>
              <a:rPr lang="en-US" u="sng" dirty="0" smtClean="0"/>
              <a:t>hand hygiene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* Hand hygiene is a general term that applies to either: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1-Hand washing: refers to washing hands with plain soap and water.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4256257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IQ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endParaRPr lang="en-US" sz="4400" dirty="0" smtClean="0"/>
          </a:p>
          <a:p>
            <a:pPr algn="l" rtl="0">
              <a:buNone/>
            </a:pPr>
            <a:r>
              <a:rPr lang="en-US" sz="4400" dirty="0" smtClean="0"/>
              <a:t>2-Antiseptic hand wash: is defined as washing hands with water and soap or other detergents containing an antiseptic agent.</a:t>
            </a:r>
          </a:p>
        </p:txBody>
      </p:sp>
    </p:spTree>
    <p:extLst>
      <p:ext uri="{BB962C8B-B14F-4D97-AF65-F5344CB8AC3E}">
        <p14:creationId xmlns:p14="http://schemas.microsoft.com/office/powerpoint/2010/main" val="423052913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endParaRPr lang="en-US" sz="3600" dirty="0" smtClean="0"/>
          </a:p>
          <a:p>
            <a:pPr algn="l" rtl="0">
              <a:buNone/>
            </a:pPr>
            <a:r>
              <a:rPr lang="en-US" sz="3600" dirty="0" smtClean="0"/>
              <a:t>3-Antiseptic hand rub: means to apply an antiseptic hand rub product to all surfaces of the hands to reduce the number of microorganisms present. </a:t>
            </a:r>
          </a:p>
          <a:p>
            <a:pPr algn="l" rtl="0">
              <a:buNone/>
            </a:pPr>
            <a:endParaRPr lang="ar-IQ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703739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57232"/>
            <a:ext cx="12192000" cy="60007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4-Surgical hand antisepsis: is an antiseptic hand wash or Antiseptic hand rub performed preoperatively by surgical personnel to eliminate transient and reduce resident hand flora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5854206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6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722352"/>
            <a:ext cx="12192000" cy="6063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l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l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l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hands are visibly dirty or contaminated with proteinaceous 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material or visibly soiled with blood or other body fluids, hands should be washed with either a non-antimicrobial soap and water or    an antimicrobial soap and water.</a:t>
            </a:r>
            <a:r>
              <a:rPr lang="ar-IQ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If hands are not visibly soiled, an alcohol- based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hand rub should be used for routinely decontaminating hands in the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following situation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0873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736"/>
            <a:ext cx="12192000" cy="5429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sz="3900" dirty="0" smtClean="0"/>
              <a:t>1-Before having direct contact with clients</a:t>
            </a:r>
          </a:p>
          <a:p>
            <a:pPr algn="l" rtl="0">
              <a:buNone/>
            </a:pPr>
            <a:r>
              <a:rPr lang="en-US" sz="3900" dirty="0" smtClean="0"/>
              <a:t> </a:t>
            </a:r>
          </a:p>
          <a:p>
            <a:pPr algn="l" rtl="0">
              <a:buNone/>
            </a:pPr>
            <a:r>
              <a:rPr lang="en-US" sz="3900" dirty="0" smtClean="0"/>
              <a:t>2-Before putting on sterile gloves and before inserting indwelling urinary catheters, peripheral vascular catheters, or other invasive devices</a:t>
            </a:r>
          </a:p>
          <a:p>
            <a:pPr algn="l" rtl="0">
              <a:buNone/>
            </a:pPr>
            <a:endParaRPr lang="en-US" sz="3900" dirty="0" smtClean="0"/>
          </a:p>
          <a:p>
            <a:pPr algn="l" rtl="0">
              <a:buNone/>
            </a:pPr>
            <a:r>
              <a:rPr lang="en-US" sz="3900" dirty="0" smtClean="0"/>
              <a:t>3-After contact with a client's intact skin (for example, when taking a pulse or blood pressure)</a:t>
            </a:r>
          </a:p>
          <a:p>
            <a:pPr algn="l" rtl="0">
              <a:buNone/>
            </a:pPr>
            <a:endParaRPr lang="ar-IQ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4640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2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IQ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2984"/>
            <a:ext cx="12192000" cy="5715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4-After contact with body fluids or excretions, mucous membranes, non-intact skin , and wound dressing if hands are not visibly soiled.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5-When moving from a contaminated body site to a clean body site during care.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07908428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1826</TotalTime>
  <Words>816</Words>
  <Application>Microsoft Office PowerPoint</Application>
  <PresentationFormat>Widescreen</PresentationFormat>
  <Paragraphs>174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Times New Roman</vt:lpstr>
      <vt:lpstr>Office Theme</vt:lpstr>
      <vt:lpstr>سمة Office</vt:lpstr>
      <vt:lpstr>1_سمة Office</vt:lpstr>
      <vt:lpstr>2_سمة Office</vt:lpstr>
      <vt:lpstr>PowerPoint Presentation</vt:lpstr>
      <vt:lpstr>Introduction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EQUIPMENTS  </vt:lpstr>
      <vt:lpstr>PowerPoint Presentation</vt:lpstr>
      <vt:lpstr>PowerPoint Presentation</vt:lpstr>
      <vt:lpstr>PowerPoint Presentation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PowerPoint Presentation</vt:lpstr>
      <vt:lpstr>Procedure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149</cp:revision>
  <cp:lastPrinted>2020-10-04T08:00:53Z</cp:lastPrinted>
  <dcterms:created xsi:type="dcterms:W3CDTF">2019-08-09T19:43:06Z</dcterms:created>
  <dcterms:modified xsi:type="dcterms:W3CDTF">2022-12-11T07:01:23Z</dcterms:modified>
</cp:coreProperties>
</file>